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60" r:id="rId6"/>
    <p:sldId id="263" r:id="rId7"/>
    <p:sldId id="264" r:id="rId8"/>
    <p:sldId id="267"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 xmlns:a16="http://schemas.microsoft.com/office/drawing/2014/main" id="{A2EAF1FB-192C-4ECC-9255-B2D63197F951}"/>
              </a:ext>
            </a:extLst>
          </p:cNvPr>
          <p:cNvPicPr>
            <a:picLocks noChangeAspect="1"/>
          </p:cNvPicPr>
          <p:nvPr/>
        </p:nvPicPr>
        <p:blipFill>
          <a:blip r:embed="rId2"/>
          <a:srcRect l="22578" r="22578"/>
          <a:stretch>
            <a:fillRect/>
          </a:stretch>
        </p:blipFill>
        <p:spPr>
          <a:xfrm>
            <a:off x="1483972" y="1425938"/>
            <a:ext cx="3902930" cy="4006124"/>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5" name="Subtitle 2">
            <a:extLst>
              <a:ext uri="{FF2B5EF4-FFF2-40B4-BE49-F238E27FC236}">
                <a16:creationId xmlns="" xmlns:a16="http://schemas.microsoft.com/office/drawing/2014/main" id="{C72C82D8-14C5-4102-92AC-7794FA9A0C73}"/>
              </a:ext>
            </a:extLst>
          </p:cNvPr>
          <p:cNvSpPr>
            <a:spLocks noGrp="1"/>
          </p:cNvSpPr>
          <p:nvPr>
            <p:ph type="subTitle" idx="1"/>
          </p:nvPr>
        </p:nvSpPr>
        <p:spPr>
          <a:xfrm>
            <a:off x="5750011" y="148714"/>
            <a:ext cx="6174711" cy="2082757"/>
          </a:xfrm>
        </p:spPr>
        <p:txBody>
          <a:bodyPr>
            <a:noAutofit/>
          </a:bodyPr>
          <a:lstStyle/>
          <a:p>
            <a:pPr algn="l"/>
            <a:r>
              <a:rPr lang="en-US" sz="4400" b="1" dirty="0">
                <a:solidFill>
                  <a:schemeClr val="tx1"/>
                </a:solidFill>
              </a:rPr>
              <a:t>web-based system for finding (lost) forked crypto-coins</a:t>
            </a:r>
            <a:endParaRPr lang="en-ZA" sz="4400" b="1" dirty="0">
              <a:solidFill>
                <a:schemeClr val="tx1"/>
              </a:solidFill>
            </a:endParaRPr>
          </a:p>
        </p:txBody>
      </p:sp>
      <p:sp>
        <p:nvSpPr>
          <p:cNvPr id="6" name="Subtitle 2">
            <a:extLst>
              <a:ext uri="{FF2B5EF4-FFF2-40B4-BE49-F238E27FC236}">
                <a16:creationId xmlns="" xmlns:a16="http://schemas.microsoft.com/office/drawing/2014/main" id="{EADD19AD-EBAC-4DF1-87EC-ACE5DE4BC63A}"/>
              </a:ext>
            </a:extLst>
          </p:cNvPr>
          <p:cNvSpPr txBox="1">
            <a:spLocks/>
          </p:cNvSpPr>
          <p:nvPr/>
        </p:nvSpPr>
        <p:spPr>
          <a:xfrm>
            <a:off x="7885651" y="4546833"/>
            <a:ext cx="4080883" cy="238931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r>
              <a:rPr lang="he-IL" sz="4000" dirty="0">
                <a:solidFill>
                  <a:schemeClr val="tx1"/>
                </a:solidFill>
              </a:rPr>
              <a:t>אמרי בירן</a:t>
            </a:r>
          </a:p>
          <a:p>
            <a:pPr rtl="1"/>
            <a:r>
              <a:rPr lang="he-IL" sz="4000" dirty="0">
                <a:solidFill>
                  <a:schemeClr val="tx1"/>
                </a:solidFill>
              </a:rPr>
              <a:t>ליאור ריינס</a:t>
            </a:r>
          </a:p>
          <a:p>
            <a:pPr rtl="1"/>
            <a:endParaRPr lang="en-US" sz="1000" dirty="0">
              <a:solidFill>
                <a:schemeClr val="tx1"/>
              </a:solidFill>
            </a:endParaRPr>
          </a:p>
          <a:p>
            <a:pPr rtl="1"/>
            <a:r>
              <a:rPr lang="he-IL" sz="4000" dirty="0">
                <a:solidFill>
                  <a:schemeClr val="tx1"/>
                </a:solidFill>
              </a:rPr>
              <a:t>מנחה: ד"ר רן </a:t>
            </a:r>
            <a:r>
              <a:rPr lang="he-IL" sz="4000" dirty="0" err="1">
                <a:solidFill>
                  <a:schemeClr val="tx1"/>
                </a:solidFill>
              </a:rPr>
              <a:t>גלס</a:t>
            </a:r>
            <a:endParaRPr lang="en-ZA" sz="4000" dirty="0">
              <a:solidFill>
                <a:schemeClr val="tx1"/>
              </a:solidFill>
            </a:endParaRPr>
          </a:p>
        </p:txBody>
      </p:sp>
    </p:spTree>
    <p:extLst>
      <p:ext uri="{BB962C8B-B14F-4D97-AF65-F5344CB8AC3E}">
        <p14:creationId xmlns:p14="http://schemas.microsoft.com/office/powerpoint/2010/main" val="12698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AB900-193C-4CE5-8A9A-3F988484ACCD}"/>
              </a:ext>
            </a:extLst>
          </p:cNvPr>
          <p:cNvSpPr>
            <a:spLocks noGrp="1"/>
          </p:cNvSpPr>
          <p:nvPr>
            <p:ph type="title"/>
          </p:nvPr>
        </p:nvSpPr>
        <p:spPr>
          <a:xfrm>
            <a:off x="1141413" y="81623"/>
            <a:ext cx="9905998" cy="1478570"/>
          </a:xfrm>
        </p:spPr>
        <p:txBody>
          <a:bodyPr>
            <a:normAutofit/>
          </a:bodyPr>
          <a:lstStyle/>
          <a:p>
            <a:pPr algn="ctr"/>
            <a:r>
              <a:rPr lang="he-IL" sz="5400" b="1" u="sng" dirty="0">
                <a:cs typeface="+mn-cs"/>
              </a:rPr>
              <a:t>מטרת הפרויקט</a:t>
            </a:r>
            <a:endParaRPr lang="en-US" sz="5400" dirty="0">
              <a:cs typeface="+mn-cs"/>
            </a:endParaRPr>
          </a:p>
        </p:txBody>
      </p:sp>
      <p:sp>
        <p:nvSpPr>
          <p:cNvPr id="3" name="Content Placeholder 2">
            <a:extLst>
              <a:ext uri="{FF2B5EF4-FFF2-40B4-BE49-F238E27FC236}">
                <a16:creationId xmlns:a16="http://schemas.microsoft.com/office/drawing/2014/main" xmlns="" id="{A823AE0D-BE48-4334-B6B8-5A27B2ADFD5E}"/>
              </a:ext>
            </a:extLst>
          </p:cNvPr>
          <p:cNvSpPr>
            <a:spLocks noGrp="1"/>
          </p:cNvSpPr>
          <p:nvPr>
            <p:ph idx="1"/>
          </p:nvPr>
        </p:nvSpPr>
        <p:spPr>
          <a:xfrm>
            <a:off x="1300048" y="1296618"/>
            <a:ext cx="9905999" cy="3308333"/>
          </a:xfrm>
        </p:spPr>
        <p:txBody>
          <a:bodyPr>
            <a:noAutofit/>
          </a:bodyPr>
          <a:lstStyle/>
          <a:p>
            <a:pPr lvl="0" algn="r" rtl="1"/>
            <a:r>
              <a:rPr lang="he-IL" sz="2800" dirty="0"/>
              <a:t>הפרויקט </a:t>
            </a:r>
            <a:r>
              <a:rPr lang="he-IL" sz="2800" dirty="0" err="1"/>
              <a:t>ינגיש</a:t>
            </a:r>
            <a:r>
              <a:rPr lang="he-IL" sz="2800" dirty="0"/>
              <a:t> מידע בסיסי אודות מטבע ה</a:t>
            </a:r>
            <a:r>
              <a:rPr lang="en-US" sz="2800" dirty="0"/>
              <a:t>Bitcoin</a:t>
            </a:r>
            <a:r>
              <a:rPr lang="he-IL" sz="2800" dirty="0"/>
              <a:t> והרשת על גביה הוא פועל, וכן מידע על תהליך הפיצול של המטבע. </a:t>
            </a:r>
            <a:endParaRPr lang="en-US" sz="2800" dirty="0"/>
          </a:p>
          <a:p>
            <a:pPr lvl="0" algn="r" rtl="1"/>
            <a:r>
              <a:rPr lang="he-IL" sz="2800" dirty="0"/>
              <a:t>תכנון ,עיצוב ובניה של מערכת מבוססת </a:t>
            </a:r>
            <a:r>
              <a:rPr lang="en-US" sz="2800" dirty="0"/>
              <a:t>WEB</a:t>
            </a:r>
            <a:r>
              <a:rPr lang="he-IL" sz="2800" dirty="0"/>
              <a:t>, שמטרתה היא לעזור למשתמשים ברשת ה</a:t>
            </a:r>
            <a:r>
              <a:rPr lang="en-US" sz="2800" dirty="0"/>
              <a:t>Bitcoin</a:t>
            </a:r>
            <a:r>
              <a:rPr lang="he-IL" sz="2800" dirty="0"/>
              <a:t> לקבל מידע אודות מטבעות "אבודים" שאותם הרוויחו מפיצול במטבע לגרסאות שונות עקב </a:t>
            </a:r>
            <a:r>
              <a:rPr lang="en-US" sz="2800" dirty="0"/>
              <a:t>Hard Forks</a:t>
            </a:r>
            <a:r>
              <a:rPr lang="he-IL" sz="2800" dirty="0"/>
              <a:t> שהתרחשו במהלך חיי המטבע.</a:t>
            </a:r>
            <a:endParaRPr lang="en-US" sz="2800" dirty="0"/>
          </a:p>
          <a:p>
            <a:endParaRPr lang="en-US" sz="2800" dirty="0"/>
          </a:p>
        </p:txBody>
      </p:sp>
    </p:spTree>
    <p:extLst>
      <p:ext uri="{BB962C8B-B14F-4D97-AF65-F5344CB8AC3E}">
        <p14:creationId xmlns:p14="http://schemas.microsoft.com/office/powerpoint/2010/main" val="426613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9056E4-9CCE-4735-922C-C6EF85E3BE8F}"/>
              </a:ext>
            </a:extLst>
          </p:cNvPr>
          <p:cNvSpPr>
            <a:spLocks noGrp="1"/>
          </p:cNvSpPr>
          <p:nvPr>
            <p:ph idx="1"/>
          </p:nvPr>
        </p:nvSpPr>
        <p:spPr>
          <a:xfrm>
            <a:off x="1242080" y="1327607"/>
            <a:ext cx="9905999" cy="5219999"/>
          </a:xfrm>
        </p:spPr>
        <p:txBody>
          <a:bodyPr>
            <a:normAutofit/>
          </a:bodyPr>
          <a:lstStyle/>
          <a:p>
            <a:pPr algn="r" rtl="1"/>
            <a:r>
              <a:rPr lang="he-IL" sz="2800" cap="all" dirty="0"/>
              <a:t>המטבע הוצג לעולם בשנת 2009 ע"י </a:t>
            </a:r>
            <a:r>
              <a:rPr lang="en-US" sz="2800" cap="all" dirty="0"/>
              <a:t>Satoshi Nakamoto</a:t>
            </a:r>
            <a:r>
              <a:rPr lang="he-IL" sz="2800" cap="all" dirty="0"/>
              <a:t> כתוכנת </a:t>
            </a:r>
            <a:r>
              <a:rPr lang="en-US" sz="2800" cap="all" dirty="0"/>
              <a:t>open source</a:t>
            </a:r>
            <a:r>
              <a:rPr lang="he-IL" sz="2800" cap="all" dirty="0"/>
              <a:t>.</a:t>
            </a:r>
          </a:p>
          <a:p>
            <a:pPr algn="r" rtl="1"/>
            <a:r>
              <a:rPr lang="he-IL" sz="2800" cap="all" dirty="0"/>
              <a:t>עסקאות המתבצעות ברשת נרשמות ב"ספר חשבונות" ציבורי הנקרא </a:t>
            </a:r>
            <a:r>
              <a:rPr lang="en-US" sz="2800" cap="all" dirty="0" err="1"/>
              <a:t>BlockChain</a:t>
            </a:r>
            <a:r>
              <a:rPr lang="he-IL" sz="2800" cap="all" dirty="0"/>
              <a:t>. </a:t>
            </a:r>
          </a:p>
          <a:p>
            <a:pPr algn="r" rtl="1">
              <a:lnSpc>
                <a:spcPct val="130000"/>
              </a:lnSpc>
            </a:pPr>
            <a:r>
              <a:rPr lang="he-IL" sz="2800" cap="all" dirty="0" smtClean="0"/>
              <a:t>כל </a:t>
            </a:r>
            <a:r>
              <a:rPr lang="he-IL" sz="2800" cap="all" dirty="0"/>
              <a:t>אדם יכול למעשה להפיק </a:t>
            </a:r>
            <a:r>
              <a:rPr lang="en-US" sz="2800" cap="all" dirty="0"/>
              <a:t>Bitcoin</a:t>
            </a:r>
            <a:r>
              <a:rPr lang="he-IL" sz="2800" cap="all" dirty="0"/>
              <a:t> - "כריית"  המטבע היא בעצם </a:t>
            </a:r>
            <a:r>
              <a:rPr lang="en-US" sz="2800" cap="all" dirty="0"/>
              <a:t>"</a:t>
            </a:r>
            <a:r>
              <a:rPr lang="he-IL" sz="2800" cap="all" dirty="0"/>
              <a:t>פרס </a:t>
            </a:r>
            <a:r>
              <a:rPr lang="en-US" sz="2800" cap="all" dirty="0"/>
              <a:t>" </a:t>
            </a:r>
            <a:r>
              <a:rPr lang="he-IL" sz="2800" cap="all" dirty="0" smtClean="0"/>
              <a:t>עבור הוספת </a:t>
            </a:r>
            <a:r>
              <a:rPr lang="he-IL" sz="2800" cap="all" dirty="0"/>
              <a:t>בלוק חדש </a:t>
            </a:r>
            <a:r>
              <a:rPr lang="he-IL" sz="2800" cap="all" dirty="0" smtClean="0"/>
              <a:t>ותחזוקת ה</a:t>
            </a:r>
            <a:r>
              <a:rPr lang="en-US" sz="2800" cap="all" dirty="0" err="1" smtClean="0"/>
              <a:t>BlockChain</a:t>
            </a:r>
            <a:r>
              <a:rPr lang="en-US" sz="2800" cap="all" dirty="0" smtClean="0"/>
              <a:t>-</a:t>
            </a:r>
            <a:r>
              <a:rPr lang="he-IL" sz="2800" cap="all" dirty="0" smtClean="0"/>
              <a:t>.</a:t>
            </a:r>
          </a:p>
          <a:p>
            <a:pPr algn="r" rtl="1">
              <a:lnSpc>
                <a:spcPct val="130000"/>
              </a:lnSpc>
            </a:pPr>
            <a:r>
              <a:rPr lang="he-IL" sz="2800" cap="all" dirty="0"/>
              <a:t>ה</a:t>
            </a:r>
            <a:r>
              <a:rPr lang="en-US" sz="2800" cap="all" dirty="0"/>
              <a:t> Bitcoin</a:t>
            </a:r>
            <a:r>
              <a:rPr lang="he-IL" sz="2800" cap="all" dirty="0"/>
              <a:t>הוא למעשה כסף אלקטרוני מבוזר, </a:t>
            </a:r>
            <a:r>
              <a:rPr lang="he-IL" sz="2800" cap="all" dirty="0" smtClean="0"/>
              <a:t>כך שערכו וכללי העבודה עם המטבע מנוהלים על ידי המשתמשים ברשת.</a:t>
            </a:r>
            <a:endParaRPr lang="he-IL" sz="2800" cap="all" dirty="0"/>
          </a:p>
          <a:p>
            <a:pPr algn="r" rtl="1">
              <a:lnSpc>
                <a:spcPct val="130000"/>
              </a:lnSpc>
            </a:pPr>
            <a:endParaRPr lang="he-IL" sz="2800" cap="all" dirty="0"/>
          </a:p>
          <a:p>
            <a:pPr marL="0" indent="0" algn="r" rtl="1">
              <a:buNone/>
            </a:pPr>
            <a:endParaRPr lang="en-US" sz="2800" cap="all" dirty="0"/>
          </a:p>
        </p:txBody>
      </p:sp>
      <p:sp>
        <p:nvSpPr>
          <p:cNvPr id="4" name="Title 2">
            <a:extLst>
              <a:ext uri="{FF2B5EF4-FFF2-40B4-BE49-F238E27FC236}">
                <a16:creationId xmlns="" xmlns:a16="http://schemas.microsoft.com/office/drawing/2014/main" id="{F166343A-23DE-407E-A4AC-8C88FE1C1EEA}"/>
              </a:ext>
            </a:extLst>
          </p:cNvPr>
          <p:cNvSpPr>
            <a:spLocks noGrp="1"/>
          </p:cNvSpPr>
          <p:nvPr>
            <p:ph type="title"/>
          </p:nvPr>
        </p:nvSpPr>
        <p:spPr bwMode="gray">
          <a:xfrm>
            <a:off x="1143000" y="310393"/>
            <a:ext cx="9906000" cy="916547"/>
          </a:xfrm>
        </p:spPr>
        <p:txBody>
          <a:bodyPr>
            <a:normAutofit/>
          </a:bodyPr>
          <a:lstStyle/>
          <a:p>
            <a:pPr algn="ctr"/>
            <a:r>
              <a:rPr lang="en-US" sz="5400" b="1" u="sng" dirty="0">
                <a:latin typeface="+mn-lt"/>
                <a:ea typeface="+mn-ea"/>
                <a:cs typeface="+mn-cs"/>
              </a:rPr>
              <a:t>Bitcoin </a:t>
            </a:r>
            <a:r>
              <a:rPr lang="he-IL" sz="5400" b="1" u="sng" dirty="0">
                <a:latin typeface="+mn-lt"/>
                <a:ea typeface="+mn-ea"/>
                <a:cs typeface="+mn-cs"/>
              </a:rPr>
              <a:t>מטבע ה</a:t>
            </a:r>
            <a:endParaRPr lang="en-ZA" sz="5400" b="1" u="sng" dirty="0">
              <a:latin typeface="+mn-lt"/>
              <a:ea typeface="+mn-ea"/>
              <a:cs typeface="+mn-cs"/>
            </a:endParaRPr>
          </a:p>
        </p:txBody>
      </p:sp>
    </p:spTree>
    <p:extLst>
      <p:ext uri="{BB962C8B-B14F-4D97-AF65-F5344CB8AC3E}">
        <p14:creationId xmlns:p14="http://schemas.microsoft.com/office/powerpoint/2010/main" val="254342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9B21B0-8069-4D38-BCCA-F600BE2CF89B}"/>
              </a:ext>
            </a:extLst>
          </p:cNvPr>
          <p:cNvSpPr>
            <a:spLocks noGrp="1"/>
          </p:cNvSpPr>
          <p:nvPr>
            <p:ph idx="1"/>
          </p:nvPr>
        </p:nvSpPr>
        <p:spPr>
          <a:xfrm>
            <a:off x="1032873" y="1009669"/>
            <a:ext cx="10107843" cy="5074102"/>
          </a:xfrm>
        </p:spPr>
        <p:txBody>
          <a:bodyPr>
            <a:noAutofit/>
          </a:bodyPr>
          <a:lstStyle/>
          <a:p>
            <a:pPr algn="r" rtl="1"/>
            <a:r>
              <a:rPr lang="he-IL" sz="2800" dirty="0"/>
              <a:t>מבנה נתונים המזכיר רשימה מקושרת, והוא למעשה התשתית לרשת ה</a:t>
            </a:r>
            <a:r>
              <a:rPr lang="en-US" sz="2800" dirty="0" smtClean="0"/>
              <a:t>Bitcoin</a:t>
            </a:r>
            <a:endParaRPr lang="he-IL" sz="2800" dirty="0" smtClean="0"/>
          </a:p>
          <a:p>
            <a:pPr algn="r" rtl="1"/>
            <a:endParaRPr lang="he-IL" sz="2800" dirty="0"/>
          </a:p>
          <a:p>
            <a:pPr algn="r" rtl="1"/>
            <a:endParaRPr lang="he-IL" sz="2800" dirty="0" smtClean="0"/>
          </a:p>
          <a:p>
            <a:pPr algn="r" rtl="1"/>
            <a:endParaRPr lang="he-IL" sz="2800" dirty="0"/>
          </a:p>
          <a:p>
            <a:pPr marL="0" indent="0" algn="r" rtl="1">
              <a:buNone/>
            </a:pPr>
            <a:endParaRPr lang="he-IL" sz="2800" dirty="0" smtClean="0"/>
          </a:p>
          <a:p>
            <a:pPr marL="0" indent="0" algn="r" rtl="1">
              <a:buNone/>
            </a:pPr>
            <a:endParaRPr lang="he-IL" sz="2800" dirty="0" smtClean="0"/>
          </a:p>
          <a:p>
            <a:pPr algn="r" rtl="1"/>
            <a:r>
              <a:rPr lang="he-IL" sz="2800" dirty="0" smtClean="0"/>
              <a:t>עסקה "תאושר" סופית רק לאחר הוספת 3 בלוקים חדשים לאחריה(קונצנזוס)</a:t>
            </a:r>
          </a:p>
          <a:p>
            <a:pPr algn="r" rtl="1"/>
            <a:endParaRPr lang="he-IL" sz="2800" dirty="0"/>
          </a:p>
        </p:txBody>
      </p:sp>
      <p:sp>
        <p:nvSpPr>
          <p:cNvPr id="5" name="TextBox 4">
            <a:extLst>
              <a:ext uri="{FF2B5EF4-FFF2-40B4-BE49-F238E27FC236}">
                <a16:creationId xmlns="" xmlns:a16="http://schemas.microsoft.com/office/drawing/2014/main" id="{020F04A0-D9DE-4E21-AF0D-29E0D126BAA4}"/>
              </a:ext>
            </a:extLst>
          </p:cNvPr>
          <p:cNvSpPr txBox="1"/>
          <p:nvPr/>
        </p:nvSpPr>
        <p:spPr>
          <a:xfrm>
            <a:off x="1275150" y="0"/>
            <a:ext cx="9404059" cy="923330"/>
          </a:xfrm>
          <a:prstGeom prst="rect">
            <a:avLst/>
          </a:prstGeom>
          <a:noFill/>
        </p:spPr>
        <p:txBody>
          <a:bodyPr wrap="square" rtlCol="0">
            <a:spAutoFit/>
          </a:bodyPr>
          <a:lstStyle/>
          <a:p>
            <a:pPr algn="ctr"/>
            <a:r>
              <a:rPr lang="en-US" sz="5400" b="1" u="sng" dirty="0"/>
              <a:t>BLOCK CHAIN</a:t>
            </a:r>
          </a:p>
        </p:txBody>
      </p:sp>
      <p:grpSp>
        <p:nvGrpSpPr>
          <p:cNvPr id="26" name="Group 25"/>
          <p:cNvGrpSpPr/>
          <p:nvPr/>
        </p:nvGrpSpPr>
        <p:grpSpPr>
          <a:xfrm>
            <a:off x="593130" y="1501566"/>
            <a:ext cx="8946296" cy="3836553"/>
            <a:chOff x="1279663" y="2056675"/>
            <a:chExt cx="8413327" cy="3577186"/>
          </a:xfrm>
        </p:grpSpPr>
        <p:pic>
          <p:nvPicPr>
            <p:cNvPr id="15" name="תמונה 1">
              <a:extLst>
                <a:ext uri="{FF2B5EF4-FFF2-40B4-BE49-F238E27FC236}">
                  <a16:creationId xmlns="" xmlns:a16="http://schemas.microsoft.com/office/drawing/2014/main" id="{2CE5F406-7585-411E-B773-B48DE1EFDFA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663" y="2056675"/>
              <a:ext cx="8413327" cy="3577186"/>
            </a:xfrm>
            <a:prstGeom prst="rect">
              <a:avLst/>
            </a:prstGeom>
            <a:noFill/>
          </p:spPr>
        </p:pic>
        <p:cxnSp>
          <p:nvCxnSpPr>
            <p:cNvPr id="16" name="Straight Connector 15">
              <a:extLst>
                <a:ext uri="{FF2B5EF4-FFF2-40B4-BE49-F238E27FC236}">
                  <a16:creationId xmlns="" xmlns:a16="http://schemas.microsoft.com/office/drawing/2014/main" id="{2A094C11-B286-46B8-9958-49AD96641C2A}"/>
                </a:ext>
              </a:extLst>
            </p:cNvPr>
            <p:cNvCxnSpPr/>
            <p:nvPr/>
          </p:nvCxnSpPr>
          <p:spPr>
            <a:xfrm>
              <a:off x="4648252" y="4957894"/>
              <a:ext cx="165151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8B4B6B9C-FDA5-49DA-A9A8-8A2B1392398D}"/>
                </a:ext>
              </a:extLst>
            </p:cNvPr>
            <p:cNvCxnSpPr/>
            <p:nvPr/>
          </p:nvCxnSpPr>
          <p:spPr>
            <a:xfrm>
              <a:off x="1507037" y="4957894"/>
              <a:ext cx="167411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7C9ECE21-1D0A-4F09-90B8-09632BA93ED2}"/>
                </a:ext>
              </a:extLst>
            </p:cNvPr>
            <p:cNvCxnSpPr/>
            <p:nvPr/>
          </p:nvCxnSpPr>
          <p:spPr>
            <a:xfrm>
              <a:off x="7795901" y="4957894"/>
              <a:ext cx="1674117"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 xmlns:a16="http://schemas.microsoft.com/office/drawing/2014/main" id="{598C88BE-A5A0-4204-A7FC-833E6190387A}"/>
                </a:ext>
              </a:extLst>
            </p:cNvPr>
            <p:cNvSpPr txBox="1"/>
            <p:nvPr/>
          </p:nvSpPr>
          <p:spPr>
            <a:xfrm>
              <a:off x="5132757" y="5045243"/>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0" name="TextBox 19">
              <a:extLst>
                <a:ext uri="{FF2B5EF4-FFF2-40B4-BE49-F238E27FC236}">
                  <a16:creationId xmlns="" xmlns:a16="http://schemas.microsoft.com/office/drawing/2014/main" id="{5E3F8609-96B6-4355-B521-4A1928E328D3}"/>
                </a:ext>
              </a:extLst>
            </p:cNvPr>
            <p:cNvSpPr txBox="1"/>
            <p:nvPr/>
          </p:nvSpPr>
          <p:spPr>
            <a:xfrm>
              <a:off x="1982810"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1" name="TextBox 20">
              <a:extLst>
                <a:ext uri="{FF2B5EF4-FFF2-40B4-BE49-F238E27FC236}">
                  <a16:creationId xmlns="" xmlns:a16="http://schemas.microsoft.com/office/drawing/2014/main" id="{75438B69-8020-49A9-A6F8-CEE5C850B7C6}"/>
                </a:ext>
              </a:extLst>
            </p:cNvPr>
            <p:cNvSpPr txBox="1"/>
            <p:nvPr/>
          </p:nvSpPr>
          <p:spPr>
            <a:xfrm>
              <a:off x="8280248"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grpSp>
    </p:spTree>
    <p:extLst>
      <p:ext uri="{BB962C8B-B14F-4D97-AF65-F5344CB8AC3E}">
        <p14:creationId xmlns:p14="http://schemas.microsoft.com/office/powerpoint/2010/main" val="57727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E6E75-A5AC-428D-909A-2A7DA9BCC042}"/>
              </a:ext>
            </a:extLst>
          </p:cNvPr>
          <p:cNvSpPr>
            <a:spLocks noGrp="1"/>
          </p:cNvSpPr>
          <p:nvPr>
            <p:ph type="title"/>
          </p:nvPr>
        </p:nvSpPr>
        <p:spPr>
          <a:xfrm>
            <a:off x="1143001" y="351467"/>
            <a:ext cx="9905998" cy="715332"/>
          </a:xfrm>
        </p:spPr>
        <p:txBody>
          <a:bodyPr>
            <a:noAutofit/>
          </a:bodyPr>
          <a:lstStyle/>
          <a:p>
            <a:pPr algn="ctr" rtl="1"/>
            <a:r>
              <a:rPr lang="he-IL" sz="5400" b="1" u="sng" dirty="0">
                <a:cs typeface="+mn-cs"/>
              </a:rPr>
              <a:t>פיצולים ברשת ה- </a:t>
            </a:r>
            <a:r>
              <a:rPr lang="en-US" sz="5400" b="1" u="sng" dirty="0">
                <a:cs typeface="+mn-cs"/>
              </a:rPr>
              <a:t>Bitcoin</a:t>
            </a:r>
            <a:endParaRPr lang="en-US" sz="5400" dirty="0">
              <a:cs typeface="+mn-cs"/>
            </a:endParaRPr>
          </a:p>
        </p:txBody>
      </p:sp>
      <p:sp>
        <p:nvSpPr>
          <p:cNvPr id="3" name="Content Placeholder 2">
            <a:extLst>
              <a:ext uri="{FF2B5EF4-FFF2-40B4-BE49-F238E27FC236}">
                <a16:creationId xmlns="" xmlns:a16="http://schemas.microsoft.com/office/drawing/2014/main" id="{CE278ACD-3C9B-4591-8545-C5DFDA336FEB}"/>
              </a:ext>
            </a:extLst>
          </p:cNvPr>
          <p:cNvSpPr>
            <a:spLocks noGrp="1"/>
          </p:cNvSpPr>
          <p:nvPr>
            <p:ph idx="1"/>
          </p:nvPr>
        </p:nvSpPr>
        <p:spPr>
          <a:xfrm>
            <a:off x="1141412" y="1275127"/>
            <a:ext cx="9905999" cy="4516074"/>
          </a:xfrm>
        </p:spPr>
        <p:txBody>
          <a:bodyPr>
            <a:normAutofit/>
          </a:bodyPr>
          <a:lstStyle/>
          <a:p>
            <a:pPr marL="0" indent="0" algn="r" rtl="1">
              <a:buNone/>
            </a:pPr>
            <a:r>
              <a:rPr lang="he-IL" sz="2800" dirty="0" smtClean="0"/>
              <a:t>כל </a:t>
            </a:r>
            <a:r>
              <a:rPr lang="he-IL" sz="2800" dirty="0"/>
              <a:t>עדכון תוכנה צריך להתבצע בכל ה- </a:t>
            </a:r>
            <a:r>
              <a:rPr lang="en-US" sz="2800" dirty="0"/>
              <a:t>Nodes</a:t>
            </a:r>
            <a:r>
              <a:rPr lang="he-IL" sz="2800" dirty="0"/>
              <a:t> </a:t>
            </a:r>
            <a:r>
              <a:rPr lang="he-IL" sz="2800" dirty="0" smtClean="0"/>
              <a:t>ברשת, ובהסכתם כלל המשתמשים ברשת, </a:t>
            </a:r>
            <a:r>
              <a:rPr lang="he-IL" sz="2800" dirty="0"/>
              <a:t>אולם בגלל עיקובים ברשת ו/או חוסר הסכמה של משתמשים </a:t>
            </a:r>
            <a:r>
              <a:rPr lang="he-IL" sz="2800" dirty="0" smtClean="0"/>
              <a:t>עלולים </a:t>
            </a:r>
            <a:r>
              <a:rPr lang="he-IL" sz="2800" dirty="0"/>
              <a:t>להיווצר פיצולים ברשת.</a:t>
            </a:r>
            <a:r>
              <a:rPr lang="en-US" sz="2800" dirty="0"/>
              <a:t/>
            </a:r>
            <a:br>
              <a:rPr lang="en-US" sz="2800" dirty="0"/>
            </a:br>
            <a:r>
              <a:rPr lang="he-IL" sz="2800" dirty="0" smtClean="0"/>
              <a:t>נחלק </a:t>
            </a:r>
            <a:r>
              <a:rPr lang="he-IL" sz="2800" dirty="0"/>
              <a:t>את הפיצולים האפשריים ברשת </a:t>
            </a:r>
            <a:r>
              <a:rPr lang="he-IL" sz="2800" dirty="0" smtClean="0"/>
              <a:t>לשלושה </a:t>
            </a:r>
            <a:r>
              <a:rPr lang="he-IL" sz="2800" dirty="0"/>
              <a:t>חלקים</a:t>
            </a:r>
            <a:r>
              <a:rPr lang="en-US" sz="2800" dirty="0" smtClean="0"/>
              <a:t>:</a:t>
            </a:r>
            <a:endParaRPr lang="en-US" sz="2800" dirty="0"/>
          </a:p>
          <a:p>
            <a:pPr lvl="1" algn="r" rtl="1"/>
            <a:r>
              <a:rPr lang="he-IL" sz="2800" dirty="0" smtClean="0"/>
              <a:t>חוסר קונצנזוס זמני</a:t>
            </a:r>
          </a:p>
          <a:p>
            <a:pPr lvl="1" algn="r" rtl="1"/>
            <a:r>
              <a:rPr lang="en-US" sz="2800" dirty="0"/>
              <a:t>Soft </a:t>
            </a:r>
            <a:r>
              <a:rPr lang="en-US" sz="2800" dirty="0" smtClean="0"/>
              <a:t>Fork</a:t>
            </a:r>
            <a:endParaRPr lang="he-IL" sz="2800" dirty="0" smtClean="0"/>
          </a:p>
          <a:p>
            <a:pPr lvl="1" algn="r" rtl="1"/>
            <a:r>
              <a:rPr lang="en-US" sz="2800" dirty="0"/>
              <a:t>Hard </a:t>
            </a:r>
            <a:r>
              <a:rPr lang="en-US" sz="2800" dirty="0" smtClean="0"/>
              <a:t>Fork</a:t>
            </a:r>
            <a:endParaRPr lang="en-US" sz="2800" dirty="0"/>
          </a:p>
          <a:p>
            <a:pPr lvl="1" algn="r" rtl="1"/>
            <a:endParaRPr lang="he-IL" sz="2800" dirty="0" smtClean="0"/>
          </a:p>
          <a:p>
            <a:pPr lvl="1" algn="r" rtl="1"/>
            <a:endParaRPr lang="en-US" sz="2800" dirty="0"/>
          </a:p>
        </p:txBody>
      </p:sp>
      <p:pic>
        <p:nvPicPr>
          <p:cNvPr id="4" name="Picture 2" descr="https://media.cryptocurrencyfacts.com/2018/01/bitcoin-forks.jpg">
            <a:extLst>
              <a:ext uri="{FF2B5EF4-FFF2-40B4-BE49-F238E27FC236}">
                <a16:creationId xmlns:a16="http://schemas.microsoft.com/office/drawing/2014/main" xmlns="" id="{7EE1103E-9B46-4762-9305-7230C6C0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08" y="3616412"/>
            <a:ext cx="5628013" cy="29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1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HARD fork</a:t>
            </a:r>
            <a:endParaRPr lang="en-US" sz="5400" u="sng" dirty="0"/>
          </a:p>
        </p:txBody>
      </p:sp>
      <p:sp>
        <p:nvSpPr>
          <p:cNvPr id="3" name="Content Placeholder 2">
            <a:extLst>
              <a:ext uri="{FF2B5EF4-FFF2-40B4-BE49-F238E27FC236}">
                <a16:creationId xmlns="" xmlns:a16="http://schemas.microsoft.com/office/drawing/2014/main" id="{A83D9767-48D6-4747-9D7D-584B152F6643}"/>
              </a:ext>
            </a:extLst>
          </p:cNvPr>
          <p:cNvSpPr>
            <a:spLocks noGrp="1"/>
          </p:cNvSpPr>
          <p:nvPr>
            <p:ph idx="1"/>
          </p:nvPr>
        </p:nvSpPr>
        <p:spPr>
          <a:xfrm>
            <a:off x="1141411" y="1159139"/>
            <a:ext cx="9905999" cy="3541714"/>
          </a:xfrm>
        </p:spPr>
        <p:txBody>
          <a:bodyPr>
            <a:noAutofit/>
          </a:bodyPr>
          <a:lstStyle/>
          <a:p>
            <a:pPr marL="0" indent="0" algn="r" rtl="1">
              <a:buNone/>
            </a:pPr>
            <a:r>
              <a:rPr lang="he-IL" sz="2800" dirty="0"/>
              <a:t>כאשר מתבצע עדכון בתוכנה אשר משנה את מבנה ה- </a:t>
            </a:r>
            <a:r>
              <a:rPr lang="en-US" sz="2800" dirty="0"/>
              <a:t>Block</a:t>
            </a:r>
            <a:r>
              <a:rPr lang="he-IL" sz="2800" dirty="0"/>
              <a:t> המקובל או את תוכנו, ויוצר מצב שבו הגרסה הקודמת תזהה בלוק זה כלא תקין. מתוך כך יווצר ענף בשרשרת הפועל על הגרסה החדשה וענף נוסף הפועל על הגרסה הישנה כך ששני הענפים מתקיימים במקביל על פי סט חוקים וכללים שונה ומוסכם בין המשתמשים בכל גרסה. </a:t>
            </a:r>
            <a:endParaRPr lang="en-US" sz="3200" dirty="0"/>
          </a:p>
        </p:txBody>
      </p:sp>
      <p:grpSp>
        <p:nvGrpSpPr>
          <p:cNvPr id="40" name="Group 39">
            <a:extLst>
              <a:ext uri="{FF2B5EF4-FFF2-40B4-BE49-F238E27FC236}">
                <a16:creationId xmlns="" xmlns:a16="http://schemas.microsoft.com/office/drawing/2014/main" id="{C47FC2C9-0C46-483B-AF9D-9E7AD8F78849}"/>
              </a:ext>
            </a:extLst>
          </p:cNvPr>
          <p:cNvGrpSpPr/>
          <p:nvPr/>
        </p:nvGrpSpPr>
        <p:grpSpPr>
          <a:xfrm>
            <a:off x="1408671" y="4020064"/>
            <a:ext cx="9638740" cy="2174789"/>
            <a:chOff x="1974305" y="4612250"/>
            <a:chExt cx="8518179" cy="1889218"/>
          </a:xfrm>
        </p:grpSpPr>
        <p:grpSp>
          <p:nvGrpSpPr>
            <p:cNvPr id="16" name="Group 15">
              <a:extLst>
                <a:ext uri="{FF2B5EF4-FFF2-40B4-BE49-F238E27FC236}">
                  <a16:creationId xmlns="" xmlns:a16="http://schemas.microsoft.com/office/drawing/2014/main" id="{6E56AA44-BA0A-4A61-8626-982A98139346}"/>
                </a:ext>
              </a:extLst>
            </p:cNvPr>
            <p:cNvGrpSpPr/>
            <p:nvPr/>
          </p:nvGrpSpPr>
          <p:grpSpPr>
            <a:xfrm>
              <a:off x="1974305" y="4612250"/>
              <a:ext cx="8007318" cy="1889218"/>
              <a:chOff x="0" y="47501"/>
              <a:chExt cx="4479479" cy="1116278"/>
            </a:xfrm>
          </p:grpSpPr>
          <p:cxnSp>
            <p:nvCxnSpPr>
              <p:cNvPr id="17" name="Straight Connector 16">
                <a:extLst>
                  <a:ext uri="{FF2B5EF4-FFF2-40B4-BE49-F238E27FC236}">
                    <a16:creationId xmlns="" xmlns:a16="http://schemas.microsoft.com/office/drawing/2014/main"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8" name="Group 17">
                <a:extLst>
                  <a:ext uri="{FF2B5EF4-FFF2-40B4-BE49-F238E27FC236}">
                    <a16:creationId xmlns="" xmlns:a16="http://schemas.microsoft.com/office/drawing/2014/main" id="{0CD22130-3857-490E-A798-48F0742D3CCF}"/>
                  </a:ext>
                </a:extLst>
              </p:cNvPr>
              <p:cNvGrpSpPr/>
              <p:nvPr/>
            </p:nvGrpSpPr>
            <p:grpSpPr>
              <a:xfrm>
                <a:off x="0" y="47501"/>
                <a:ext cx="4461705" cy="1116278"/>
                <a:chOff x="0" y="47501"/>
                <a:chExt cx="4461705" cy="1116278"/>
              </a:xfrm>
            </p:grpSpPr>
            <p:cxnSp>
              <p:nvCxnSpPr>
                <p:cNvPr id="19" name="Straight Connector 18">
                  <a:extLst>
                    <a:ext uri="{FF2B5EF4-FFF2-40B4-BE49-F238E27FC236}">
                      <a16:creationId xmlns="" xmlns:a16="http://schemas.microsoft.com/office/drawing/2014/main"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3" name="Group 22">
                  <a:extLst>
                    <a:ext uri="{FF2B5EF4-FFF2-40B4-BE49-F238E27FC236}">
                      <a16:creationId xmlns="" xmlns:a16="http://schemas.microsoft.com/office/drawing/2014/main" id="{94A1CBC5-0F8B-4C97-86B9-2C1B84569108}"/>
                    </a:ext>
                  </a:extLst>
                </p:cNvPr>
                <p:cNvGrpSpPr/>
                <p:nvPr/>
              </p:nvGrpSpPr>
              <p:grpSpPr>
                <a:xfrm>
                  <a:off x="0" y="47501"/>
                  <a:ext cx="4144487" cy="1116278"/>
                  <a:chOff x="0" y="0"/>
                  <a:chExt cx="4144487" cy="1116278"/>
                </a:xfrm>
              </p:grpSpPr>
              <p:cxnSp>
                <p:nvCxnSpPr>
                  <p:cNvPr id="25" name="Straight Connector 24">
                    <a:extLst>
                      <a:ext uri="{FF2B5EF4-FFF2-40B4-BE49-F238E27FC236}">
                        <a16:creationId xmlns="" xmlns:a16="http://schemas.microsoft.com/office/drawing/2014/main"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6" name="Group 25">
                    <a:extLst>
                      <a:ext uri="{FF2B5EF4-FFF2-40B4-BE49-F238E27FC236}">
                        <a16:creationId xmlns="" xmlns:a16="http://schemas.microsoft.com/office/drawing/2014/main" id="{69A55E5F-5C19-4DDD-BE45-3CA33DCB993B}"/>
                      </a:ext>
                    </a:extLst>
                  </p:cNvPr>
                  <p:cNvGrpSpPr/>
                  <p:nvPr/>
                </p:nvGrpSpPr>
                <p:grpSpPr>
                  <a:xfrm>
                    <a:off x="0" y="0"/>
                    <a:ext cx="4144487" cy="1116278"/>
                    <a:chOff x="0" y="0"/>
                    <a:chExt cx="4540168" cy="1330036"/>
                  </a:xfrm>
                </p:grpSpPr>
                <p:sp>
                  <p:nvSpPr>
                    <p:cNvPr id="28" name="Rounded Rectangle 17">
                      <a:extLst>
                        <a:ext uri="{FF2B5EF4-FFF2-40B4-BE49-F238E27FC236}">
                          <a16:creationId xmlns="" xmlns:a16="http://schemas.microsoft.com/office/drawing/2014/main"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9" name="Rounded Rectangle 18">
                      <a:extLst>
                        <a:ext uri="{FF2B5EF4-FFF2-40B4-BE49-F238E27FC236}">
                          <a16:creationId xmlns="" xmlns:a16="http://schemas.microsoft.com/office/drawing/2014/main"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30" name="Straight Connector 29">
                      <a:extLst>
                        <a:ext uri="{FF2B5EF4-FFF2-40B4-BE49-F238E27FC236}">
                          <a16:creationId xmlns="" xmlns:a16="http://schemas.microsoft.com/office/drawing/2014/main"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31" name="Group 30">
                      <a:extLst>
                        <a:ext uri="{FF2B5EF4-FFF2-40B4-BE49-F238E27FC236}">
                          <a16:creationId xmlns="" xmlns:a16="http://schemas.microsoft.com/office/drawing/2014/main" id="{8955E9E0-D4F8-4E74-AAD2-68CD542FB859}"/>
                        </a:ext>
                      </a:extLst>
                    </p:cNvPr>
                    <p:cNvGrpSpPr/>
                    <p:nvPr/>
                  </p:nvGrpSpPr>
                  <p:grpSpPr>
                    <a:xfrm>
                      <a:off x="1888177" y="0"/>
                      <a:ext cx="2651991" cy="1330036"/>
                      <a:chOff x="0" y="0"/>
                      <a:chExt cx="2651991" cy="1330036"/>
                    </a:xfrm>
                  </p:grpSpPr>
                  <p:cxnSp>
                    <p:nvCxnSpPr>
                      <p:cNvPr id="32" name="Straight Connector 31">
                        <a:extLst>
                          <a:ext uri="{FF2B5EF4-FFF2-40B4-BE49-F238E27FC236}">
                            <a16:creationId xmlns="" xmlns:a16="http://schemas.microsoft.com/office/drawing/2014/main"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3" name="Elbow Connector 21">
                        <a:extLst>
                          <a:ext uri="{FF2B5EF4-FFF2-40B4-BE49-F238E27FC236}">
                            <a16:creationId xmlns="" xmlns:a16="http://schemas.microsoft.com/office/drawing/2014/main"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4" name="Elbow Connector 22">
                        <a:extLst>
                          <a:ext uri="{FF2B5EF4-FFF2-40B4-BE49-F238E27FC236}">
                            <a16:creationId xmlns="" xmlns:a16="http://schemas.microsoft.com/office/drawing/2014/main"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35" name="Rounded Rectangle 23">
                        <a:extLst>
                          <a:ext uri="{FF2B5EF4-FFF2-40B4-BE49-F238E27FC236}">
                            <a16:creationId xmlns="" xmlns:a16="http://schemas.microsoft.com/office/drawing/2014/main"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6" name="Rounded Rectangle 25">
                        <a:extLst>
                          <a:ext uri="{FF2B5EF4-FFF2-40B4-BE49-F238E27FC236}">
                            <a16:creationId xmlns="" xmlns:a16="http://schemas.microsoft.com/office/drawing/2014/main"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7" name="Rounded Rectangle 24">
                        <a:extLst>
                          <a:ext uri="{FF2B5EF4-FFF2-40B4-BE49-F238E27FC236}">
                            <a16:creationId xmlns="" xmlns:a16="http://schemas.microsoft.com/office/drawing/2014/main"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27" name="Rounded Rectangle 28">
                    <a:extLst>
                      <a:ext uri="{FF2B5EF4-FFF2-40B4-BE49-F238E27FC236}">
                        <a16:creationId xmlns="" xmlns:a16="http://schemas.microsoft.com/office/drawing/2014/main"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38" name="Text Box 33">
              <a:extLst>
                <a:ext uri="{FF2B5EF4-FFF2-40B4-BE49-F238E27FC236}">
                  <a16:creationId xmlns="" xmlns:a16="http://schemas.microsoft.com/office/drawing/2014/main"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39" name="Text Box 33">
              <a:extLst>
                <a:ext uri="{FF2B5EF4-FFF2-40B4-BE49-F238E27FC236}">
                  <a16:creationId xmlns="" xmlns:a16="http://schemas.microsoft.com/office/drawing/2014/main"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56184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028C16-8AC1-428D-950F-D87F743B5D5B}"/>
              </a:ext>
            </a:extLst>
          </p:cNvPr>
          <p:cNvSpPr>
            <a:spLocks noGrp="1"/>
          </p:cNvSpPr>
          <p:nvPr>
            <p:ph idx="1"/>
          </p:nvPr>
        </p:nvSpPr>
        <p:spPr>
          <a:xfrm>
            <a:off x="1332847" y="988617"/>
            <a:ext cx="9905999" cy="2122414"/>
          </a:xfrm>
        </p:spPr>
        <p:txBody>
          <a:bodyPr>
            <a:noAutofit/>
          </a:bodyPr>
          <a:lstStyle/>
          <a:p>
            <a:pPr algn="r" rtl="1"/>
            <a:r>
              <a:rPr lang="he-IL" sz="2800" dirty="0"/>
              <a:t>משתמשים אשר היה בבעלותם מטבע </a:t>
            </a:r>
            <a:r>
              <a:rPr lang="en-US" sz="2800" dirty="0"/>
              <a:t>Bitcoin</a:t>
            </a:r>
            <a:r>
              <a:rPr lang="he-IL" sz="2800" dirty="0"/>
              <a:t> כאשר </a:t>
            </a:r>
            <a:r>
              <a:rPr lang="he-IL" sz="2800" dirty="0" smtClean="0"/>
              <a:t>התרחש </a:t>
            </a:r>
            <a:r>
              <a:rPr lang="en-US" sz="2800" dirty="0" smtClean="0"/>
              <a:t>Hard </a:t>
            </a:r>
            <a:r>
              <a:rPr lang="en-US" sz="2800" dirty="0"/>
              <a:t>Fork</a:t>
            </a:r>
            <a:r>
              <a:rPr lang="he-IL" sz="2800" dirty="0"/>
              <a:t> ברשת ה</a:t>
            </a:r>
            <a:r>
              <a:rPr lang="en-US" sz="2800" dirty="0"/>
              <a:t>Bitcoin</a:t>
            </a:r>
            <a:r>
              <a:rPr lang="he-IL" sz="2800" dirty="0"/>
              <a:t> "זכו" במטבעות </a:t>
            </a:r>
            <a:r>
              <a:rPr lang="he-IL" sz="2800" dirty="0" smtClean="0"/>
              <a:t>חדשים</a:t>
            </a:r>
          </a:p>
          <a:p>
            <a:pPr algn="r" rtl="1"/>
            <a:r>
              <a:rPr lang="he-IL" sz="2800" dirty="0" smtClean="0"/>
              <a:t>המשתמשים </a:t>
            </a:r>
            <a:r>
              <a:rPr lang="he-IL" sz="2800" dirty="0"/>
              <a:t>לא </a:t>
            </a:r>
            <a:r>
              <a:rPr lang="he-IL" sz="2800" dirty="0" smtClean="0"/>
              <a:t>בהכרח </a:t>
            </a:r>
            <a:r>
              <a:rPr lang="he-IL" sz="2800" dirty="0"/>
              <a:t>מודעים </a:t>
            </a:r>
            <a:r>
              <a:rPr lang="he-IL" sz="2800" dirty="0" smtClean="0"/>
              <a:t>לקיום הפיצול וה"זכייה" במטבעות או לכך שהמטבעות עדיין </a:t>
            </a:r>
            <a:r>
              <a:rPr lang="he-IL" sz="2800" dirty="0"/>
              <a:t>בבעלותם גם אם בזבזו את מטבע ה</a:t>
            </a:r>
            <a:r>
              <a:rPr lang="en-US" sz="2800" dirty="0"/>
              <a:t>Bitcoin</a:t>
            </a:r>
            <a:r>
              <a:rPr lang="he-IL" sz="2800" dirty="0"/>
              <a:t> המקורי לאחר הפיצול</a:t>
            </a:r>
            <a:r>
              <a:rPr lang="he-IL" sz="2800" dirty="0" smtClean="0"/>
              <a:t>.</a:t>
            </a:r>
            <a:endParaRPr lang="he-IL" sz="2800" dirty="0"/>
          </a:p>
          <a:p>
            <a:pPr algn="r" rtl="1"/>
            <a:endParaRPr lang="en-US" sz="2800" b="1" u="sng" dirty="0"/>
          </a:p>
        </p:txBody>
      </p:sp>
      <p:sp>
        <p:nvSpPr>
          <p:cNvPr id="6" name="Title 1">
            <a:extLst>
              <a:ext uri="{FF2B5EF4-FFF2-40B4-BE49-F238E27FC236}">
                <a16:creationId xmlns:a16="http://schemas.microsoft.com/office/drawing/2014/main" xmlns="" id="{C9292113-E609-4664-A060-898C16D87FBB}"/>
              </a:ext>
            </a:extLst>
          </p:cNvPr>
          <p:cNvSpPr>
            <a:spLocks noGrp="1"/>
          </p:cNvSpPr>
          <p:nvPr>
            <p:ph type="title"/>
          </p:nvPr>
        </p:nvSpPr>
        <p:spPr>
          <a:xfrm>
            <a:off x="1212971" y="-64796"/>
            <a:ext cx="9905998" cy="1159948"/>
          </a:xfrm>
        </p:spPr>
        <p:txBody>
          <a:bodyPr>
            <a:normAutofit/>
          </a:bodyPr>
          <a:lstStyle/>
          <a:p>
            <a:pPr algn="ctr"/>
            <a:r>
              <a:rPr lang="he-IL" sz="5400" b="1" u="sng" dirty="0">
                <a:latin typeface="Arial" panose="020B0604020202020204" pitchFamily="34" charset="0"/>
                <a:cs typeface="Arial" panose="020B0604020202020204" pitchFamily="34" charset="0"/>
              </a:rPr>
              <a:t>תיאור הבעיה</a:t>
            </a:r>
            <a:endParaRPr lang="en-US" sz="5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 xmlns:a16="http://schemas.microsoft.com/office/drawing/2014/main" id="{C47FC2C9-0C46-483B-AF9D-9E7AD8F78849}"/>
              </a:ext>
            </a:extLst>
          </p:cNvPr>
          <p:cNvGrpSpPr/>
          <p:nvPr/>
        </p:nvGrpSpPr>
        <p:grpSpPr>
          <a:xfrm>
            <a:off x="1408671" y="4020064"/>
            <a:ext cx="9638740" cy="2174789"/>
            <a:chOff x="1974305" y="4612250"/>
            <a:chExt cx="8518179" cy="1889218"/>
          </a:xfrm>
        </p:grpSpPr>
        <p:grpSp>
          <p:nvGrpSpPr>
            <p:cNvPr id="7" name="Group 6">
              <a:extLst>
                <a:ext uri="{FF2B5EF4-FFF2-40B4-BE49-F238E27FC236}">
                  <a16:creationId xmlns="" xmlns:a16="http://schemas.microsoft.com/office/drawing/2014/main" id="{6E56AA44-BA0A-4A61-8626-982A98139346}"/>
                </a:ext>
              </a:extLst>
            </p:cNvPr>
            <p:cNvGrpSpPr/>
            <p:nvPr/>
          </p:nvGrpSpPr>
          <p:grpSpPr>
            <a:xfrm>
              <a:off x="1974305" y="4612250"/>
              <a:ext cx="8007318" cy="1889218"/>
              <a:chOff x="0" y="47501"/>
              <a:chExt cx="4479479" cy="1116278"/>
            </a:xfrm>
          </p:grpSpPr>
          <p:cxnSp>
            <p:nvCxnSpPr>
              <p:cNvPr id="10" name="Straight Connector 9">
                <a:extLst>
                  <a:ext uri="{FF2B5EF4-FFF2-40B4-BE49-F238E27FC236}">
                    <a16:creationId xmlns="" xmlns:a16="http://schemas.microsoft.com/office/drawing/2014/main"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1" name="Group 10">
                <a:extLst>
                  <a:ext uri="{FF2B5EF4-FFF2-40B4-BE49-F238E27FC236}">
                    <a16:creationId xmlns="" xmlns:a16="http://schemas.microsoft.com/office/drawing/2014/main" id="{0CD22130-3857-490E-A798-48F0742D3CCF}"/>
                  </a:ext>
                </a:extLst>
              </p:cNvPr>
              <p:cNvGrpSpPr/>
              <p:nvPr/>
            </p:nvGrpSpPr>
            <p:grpSpPr>
              <a:xfrm>
                <a:off x="0" y="47501"/>
                <a:ext cx="4461705" cy="1116278"/>
                <a:chOff x="0" y="47501"/>
                <a:chExt cx="4461705" cy="1116278"/>
              </a:xfrm>
            </p:grpSpPr>
            <p:cxnSp>
              <p:nvCxnSpPr>
                <p:cNvPr id="12" name="Straight Connector 11">
                  <a:extLst>
                    <a:ext uri="{FF2B5EF4-FFF2-40B4-BE49-F238E27FC236}">
                      <a16:creationId xmlns="" xmlns:a16="http://schemas.microsoft.com/office/drawing/2014/main"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3" name="Group 12">
                  <a:extLst>
                    <a:ext uri="{FF2B5EF4-FFF2-40B4-BE49-F238E27FC236}">
                      <a16:creationId xmlns="" xmlns:a16="http://schemas.microsoft.com/office/drawing/2014/main" id="{94A1CBC5-0F8B-4C97-86B9-2C1B84569108}"/>
                    </a:ext>
                  </a:extLst>
                </p:cNvPr>
                <p:cNvGrpSpPr/>
                <p:nvPr/>
              </p:nvGrpSpPr>
              <p:grpSpPr>
                <a:xfrm>
                  <a:off x="0" y="47501"/>
                  <a:ext cx="4144487" cy="1116278"/>
                  <a:chOff x="0" y="0"/>
                  <a:chExt cx="4144487" cy="1116278"/>
                </a:xfrm>
              </p:grpSpPr>
              <p:cxnSp>
                <p:nvCxnSpPr>
                  <p:cNvPr id="14" name="Straight Connector 13">
                    <a:extLst>
                      <a:ext uri="{FF2B5EF4-FFF2-40B4-BE49-F238E27FC236}">
                        <a16:creationId xmlns="" xmlns:a16="http://schemas.microsoft.com/office/drawing/2014/main"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5" name="Group 14">
                    <a:extLst>
                      <a:ext uri="{FF2B5EF4-FFF2-40B4-BE49-F238E27FC236}">
                        <a16:creationId xmlns="" xmlns:a16="http://schemas.microsoft.com/office/drawing/2014/main" id="{69A55E5F-5C19-4DDD-BE45-3CA33DCB993B}"/>
                      </a:ext>
                    </a:extLst>
                  </p:cNvPr>
                  <p:cNvGrpSpPr/>
                  <p:nvPr/>
                </p:nvGrpSpPr>
                <p:grpSpPr>
                  <a:xfrm>
                    <a:off x="0" y="0"/>
                    <a:ext cx="4144487" cy="1116278"/>
                    <a:chOff x="0" y="0"/>
                    <a:chExt cx="4540168" cy="1330036"/>
                  </a:xfrm>
                </p:grpSpPr>
                <p:sp>
                  <p:nvSpPr>
                    <p:cNvPr id="17" name="Rounded Rectangle 17">
                      <a:extLst>
                        <a:ext uri="{FF2B5EF4-FFF2-40B4-BE49-F238E27FC236}">
                          <a16:creationId xmlns="" xmlns:a16="http://schemas.microsoft.com/office/drawing/2014/main"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18" name="Rounded Rectangle 18">
                      <a:extLst>
                        <a:ext uri="{FF2B5EF4-FFF2-40B4-BE49-F238E27FC236}">
                          <a16:creationId xmlns="" xmlns:a16="http://schemas.microsoft.com/office/drawing/2014/main"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19" name="Straight Connector 18">
                      <a:extLst>
                        <a:ext uri="{FF2B5EF4-FFF2-40B4-BE49-F238E27FC236}">
                          <a16:creationId xmlns="" xmlns:a16="http://schemas.microsoft.com/office/drawing/2014/main"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0" name="Group 19">
                      <a:extLst>
                        <a:ext uri="{FF2B5EF4-FFF2-40B4-BE49-F238E27FC236}">
                          <a16:creationId xmlns="" xmlns:a16="http://schemas.microsoft.com/office/drawing/2014/main" id="{8955E9E0-D4F8-4E74-AAD2-68CD542FB859}"/>
                        </a:ext>
                      </a:extLst>
                    </p:cNvPr>
                    <p:cNvGrpSpPr/>
                    <p:nvPr/>
                  </p:nvGrpSpPr>
                  <p:grpSpPr>
                    <a:xfrm>
                      <a:off x="1888177" y="0"/>
                      <a:ext cx="2651991" cy="1330036"/>
                      <a:chOff x="0" y="0"/>
                      <a:chExt cx="2651991" cy="1330036"/>
                    </a:xfrm>
                  </p:grpSpPr>
                  <p:cxnSp>
                    <p:nvCxnSpPr>
                      <p:cNvPr id="21" name="Straight Connector 20">
                        <a:extLst>
                          <a:ext uri="{FF2B5EF4-FFF2-40B4-BE49-F238E27FC236}">
                            <a16:creationId xmlns="" xmlns:a16="http://schemas.microsoft.com/office/drawing/2014/main"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2" name="Elbow Connector 21">
                        <a:extLst>
                          <a:ext uri="{FF2B5EF4-FFF2-40B4-BE49-F238E27FC236}">
                            <a16:creationId xmlns="" xmlns:a16="http://schemas.microsoft.com/office/drawing/2014/main"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3" name="Elbow Connector 22">
                        <a:extLst>
                          <a:ext uri="{FF2B5EF4-FFF2-40B4-BE49-F238E27FC236}">
                            <a16:creationId xmlns="" xmlns:a16="http://schemas.microsoft.com/office/drawing/2014/main"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24" name="Rounded Rectangle 23">
                        <a:extLst>
                          <a:ext uri="{FF2B5EF4-FFF2-40B4-BE49-F238E27FC236}">
                            <a16:creationId xmlns="" xmlns:a16="http://schemas.microsoft.com/office/drawing/2014/main"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5" name="Rounded Rectangle 25">
                        <a:extLst>
                          <a:ext uri="{FF2B5EF4-FFF2-40B4-BE49-F238E27FC236}">
                            <a16:creationId xmlns="" xmlns:a16="http://schemas.microsoft.com/office/drawing/2014/main"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6" name="Rounded Rectangle 24">
                        <a:extLst>
                          <a:ext uri="{FF2B5EF4-FFF2-40B4-BE49-F238E27FC236}">
                            <a16:creationId xmlns="" xmlns:a16="http://schemas.microsoft.com/office/drawing/2014/main"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16" name="Rounded Rectangle 28">
                    <a:extLst>
                      <a:ext uri="{FF2B5EF4-FFF2-40B4-BE49-F238E27FC236}">
                        <a16:creationId xmlns="" xmlns:a16="http://schemas.microsoft.com/office/drawing/2014/main"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8" name="Text Box 33">
              <a:extLst>
                <a:ext uri="{FF2B5EF4-FFF2-40B4-BE49-F238E27FC236}">
                  <a16:creationId xmlns="" xmlns:a16="http://schemas.microsoft.com/office/drawing/2014/main"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9" name="Text Box 33">
              <a:extLst>
                <a:ext uri="{FF2B5EF4-FFF2-40B4-BE49-F238E27FC236}">
                  <a16:creationId xmlns="" xmlns:a16="http://schemas.microsoft.com/office/drawing/2014/main"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2285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9060" y="0"/>
            <a:ext cx="6730314" cy="6858000"/>
            <a:chOff x="2545491" y="59453"/>
            <a:chExt cx="6746113" cy="6761705"/>
          </a:xfrm>
        </p:grpSpPr>
        <p:pic>
          <p:nvPicPr>
            <p:cNvPr id="4" name="Picture 3"/>
            <p:cNvPicPr>
              <a:picLocks noChangeAspect="1"/>
            </p:cNvPicPr>
            <p:nvPr/>
          </p:nvPicPr>
          <p:blipFill>
            <a:blip r:embed="rId2"/>
            <a:stretch>
              <a:fillRect/>
            </a:stretch>
          </p:blipFill>
          <p:spPr>
            <a:xfrm>
              <a:off x="2545491" y="3511945"/>
              <a:ext cx="6746113" cy="3309213"/>
            </a:xfrm>
            <a:prstGeom prst="rect">
              <a:avLst/>
            </a:prstGeom>
          </p:spPr>
        </p:pic>
        <p:pic>
          <p:nvPicPr>
            <p:cNvPr id="5" name="Picture 4"/>
            <p:cNvPicPr>
              <a:picLocks noChangeAspect="1"/>
            </p:cNvPicPr>
            <p:nvPr/>
          </p:nvPicPr>
          <p:blipFill rotWithShape="1">
            <a:blip r:embed="rId3"/>
            <a:srcRect r="208"/>
            <a:stretch/>
          </p:blipFill>
          <p:spPr>
            <a:xfrm>
              <a:off x="2545492" y="59453"/>
              <a:ext cx="6738552" cy="3452492"/>
            </a:xfrm>
            <a:prstGeom prst="rect">
              <a:avLst/>
            </a:prstGeom>
          </p:spPr>
        </p:pic>
      </p:grpSp>
    </p:spTree>
    <p:extLst>
      <p:ext uri="{BB962C8B-B14F-4D97-AF65-F5344CB8AC3E}">
        <p14:creationId xmlns:p14="http://schemas.microsoft.com/office/powerpoint/2010/main" val="367871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065123" y="1081999"/>
            <a:ext cx="7686079" cy="1839590"/>
            <a:chOff x="947351" y="3554881"/>
            <a:chExt cx="7686079" cy="1839590"/>
          </a:xfrm>
        </p:grpSpPr>
        <p:grpSp>
          <p:nvGrpSpPr>
            <p:cNvPr id="21" name="Group 20"/>
            <p:cNvGrpSpPr/>
            <p:nvPr/>
          </p:nvGrpSpPr>
          <p:grpSpPr>
            <a:xfrm>
              <a:off x="947351" y="3554881"/>
              <a:ext cx="7686079" cy="1839590"/>
              <a:chOff x="947351" y="3554881"/>
              <a:chExt cx="7686079" cy="1839590"/>
            </a:xfrm>
          </p:grpSpPr>
          <p:sp>
            <p:nvSpPr>
              <p:cNvPr id="4" name="Can 3"/>
              <p:cNvSpPr/>
              <p:nvPr/>
            </p:nvSpPr>
            <p:spPr>
              <a:xfrm>
                <a:off x="947351" y="3554881"/>
                <a:ext cx="1070919" cy="1120346"/>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b="1" dirty="0">
                    <a:solidFill>
                      <a:schemeClr val="bg1"/>
                    </a:solidFill>
                  </a:rPr>
                  <a:t>DB</a:t>
                </a:r>
                <a:endParaRPr lang="he-IL" dirty="0">
                  <a:solidFill>
                    <a:schemeClr val="bg1"/>
                  </a:solidFill>
                </a:endParaRPr>
              </a:p>
            </p:txBody>
          </p:sp>
          <p:sp>
            <p:nvSpPr>
              <p:cNvPr id="17" name="Left-Right Arrow 16"/>
              <p:cNvSpPr/>
              <p:nvPr/>
            </p:nvSpPr>
            <p:spPr>
              <a:xfrm>
                <a:off x="2180908" y="3974754"/>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8" name="Left-Right Arrow 17"/>
              <p:cNvSpPr/>
              <p:nvPr/>
            </p:nvSpPr>
            <p:spPr>
              <a:xfrm>
                <a:off x="7690080" y="4790300"/>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9" name="Left-Right Arrow 18"/>
              <p:cNvSpPr/>
              <p:nvPr/>
            </p:nvSpPr>
            <p:spPr>
              <a:xfrm rot="1944145">
                <a:off x="4917931" y="4306848"/>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20" name="Left-Right Arrow 19"/>
              <p:cNvSpPr/>
              <p:nvPr/>
            </p:nvSpPr>
            <p:spPr>
              <a:xfrm rot="19329349">
                <a:off x="4961661" y="5201467"/>
                <a:ext cx="879468" cy="193004"/>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3" name="Down Arrow 22"/>
            <p:cNvSpPr/>
            <p:nvPr/>
          </p:nvSpPr>
          <p:spPr>
            <a:xfrm rot="10800000">
              <a:off x="3987113" y="4563762"/>
              <a:ext cx="189470" cy="41807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6" name="TextBox 25"/>
          <p:cNvSpPr txBox="1"/>
          <p:nvPr/>
        </p:nvSpPr>
        <p:spPr>
          <a:xfrm>
            <a:off x="1243914" y="3331538"/>
            <a:ext cx="10050162" cy="3108543"/>
          </a:xfrm>
          <a:prstGeom prst="rect">
            <a:avLst/>
          </a:prstGeom>
          <a:noFill/>
        </p:spPr>
        <p:txBody>
          <a:bodyPr wrap="square" rtlCol="1">
            <a:spAutoFit/>
          </a:bodyPr>
          <a:lstStyle/>
          <a:p>
            <a:pPr marL="285750" indent="-285750" algn="r" rtl="1">
              <a:buFont typeface="Arial" panose="020B0604020202020204" pitchFamily="34" charset="0"/>
              <a:buChar char="•"/>
            </a:pPr>
            <a:r>
              <a:rPr lang="en-US" sz="2800" u="sng" dirty="0" smtClean="0"/>
              <a:t>View</a:t>
            </a:r>
            <a:r>
              <a:rPr lang="he-IL" sz="2800" dirty="0" smtClean="0"/>
              <a:t> – תצוגת האתר, מקבל מהמשתמש את הכתובת של הארנק שלו ושולח ל</a:t>
            </a:r>
            <a:r>
              <a:rPr lang="en-US" sz="2800" dirty="0" smtClean="0"/>
              <a:t>Controller</a:t>
            </a:r>
            <a:r>
              <a:rPr lang="he-IL" sz="2800" dirty="0" smtClean="0"/>
              <a:t> לעיבוד.</a:t>
            </a:r>
          </a:p>
          <a:p>
            <a:pPr marL="285750" indent="-285750" algn="r" rtl="1">
              <a:buFont typeface="Arial" panose="020B0604020202020204" pitchFamily="34" charset="0"/>
              <a:buChar char="•"/>
            </a:pPr>
            <a:r>
              <a:rPr lang="en-US" sz="2800" u="sng" dirty="0" smtClean="0"/>
              <a:t>Controller</a:t>
            </a:r>
            <a:r>
              <a:rPr lang="he-IL" sz="2800" dirty="0" smtClean="0"/>
              <a:t> – מנהל את התקשורת בין הנתונים השמורים ב</a:t>
            </a:r>
            <a:r>
              <a:rPr lang="en-US" sz="2800" dirty="0" smtClean="0"/>
              <a:t>DB</a:t>
            </a:r>
            <a:r>
              <a:rPr lang="he-IL" sz="2800" dirty="0" smtClean="0"/>
              <a:t> לבין הצגתם למשתמש.</a:t>
            </a:r>
          </a:p>
          <a:p>
            <a:pPr marL="285750" indent="-285750" algn="r" rtl="1">
              <a:buFont typeface="Arial" panose="020B0604020202020204" pitchFamily="34" charset="0"/>
              <a:buChar char="•"/>
            </a:pPr>
            <a:r>
              <a:rPr lang="en-US" sz="2800" u="sng" dirty="0" smtClean="0"/>
              <a:t>DB Module</a:t>
            </a:r>
            <a:r>
              <a:rPr lang="he-IL" sz="2800" u="sng" dirty="0" smtClean="0"/>
              <a:t> </a:t>
            </a:r>
            <a:r>
              <a:rPr lang="he-IL" sz="2800" dirty="0" smtClean="0"/>
              <a:t>– מתקשר עם ה</a:t>
            </a:r>
            <a:r>
              <a:rPr lang="en-US" sz="2800" dirty="0" smtClean="0"/>
              <a:t>DB</a:t>
            </a:r>
            <a:r>
              <a:rPr lang="he-IL" sz="2800" dirty="0" smtClean="0"/>
              <a:t> ומעביר את המידע ל</a:t>
            </a:r>
            <a:r>
              <a:rPr lang="en-US" sz="2800" dirty="0" smtClean="0"/>
              <a:t>Controller</a:t>
            </a:r>
            <a:r>
              <a:rPr lang="he-IL" sz="2800" dirty="0" smtClean="0"/>
              <a:t> לפי דרישה.</a:t>
            </a:r>
          </a:p>
          <a:p>
            <a:pPr marL="285750" indent="-285750" algn="r" rtl="1">
              <a:buFont typeface="Arial" panose="020B0604020202020204" pitchFamily="34" charset="0"/>
              <a:buChar char="•"/>
            </a:pPr>
            <a:r>
              <a:rPr lang="en-US" sz="2800" u="sng" dirty="0" smtClean="0"/>
              <a:t>Pre-Search Module</a:t>
            </a:r>
            <a:r>
              <a:rPr lang="he-IL" sz="2800" u="sng" dirty="0" smtClean="0"/>
              <a:t> </a:t>
            </a:r>
            <a:r>
              <a:rPr lang="he-IL" sz="2800" dirty="0" smtClean="0"/>
              <a:t>– יבצע חישוב ארוך ויעביר את התוצאות ל</a:t>
            </a:r>
            <a:r>
              <a:rPr lang="en-US" sz="2800" dirty="0" smtClean="0"/>
              <a:t>DB</a:t>
            </a:r>
            <a:r>
              <a:rPr lang="he-IL" sz="2800" dirty="0" smtClean="0"/>
              <a:t>.</a:t>
            </a:r>
          </a:p>
        </p:txBody>
      </p:sp>
      <p:grpSp>
        <p:nvGrpSpPr>
          <p:cNvPr id="22" name="Group 21"/>
          <p:cNvGrpSpPr/>
          <p:nvPr/>
        </p:nvGrpSpPr>
        <p:grpSpPr>
          <a:xfrm>
            <a:off x="8909224" y="1201014"/>
            <a:ext cx="2171138" cy="2089078"/>
            <a:chOff x="2545491" y="59453"/>
            <a:chExt cx="6746113" cy="6761705"/>
          </a:xfrm>
        </p:grpSpPr>
        <p:pic>
          <p:nvPicPr>
            <p:cNvPr id="27" name="Picture 26"/>
            <p:cNvPicPr>
              <a:picLocks noChangeAspect="1"/>
            </p:cNvPicPr>
            <p:nvPr/>
          </p:nvPicPr>
          <p:blipFill>
            <a:blip r:embed="rId2"/>
            <a:stretch>
              <a:fillRect/>
            </a:stretch>
          </p:blipFill>
          <p:spPr>
            <a:xfrm>
              <a:off x="2545491" y="3511945"/>
              <a:ext cx="6746113" cy="3309213"/>
            </a:xfrm>
            <a:prstGeom prst="rect">
              <a:avLst/>
            </a:prstGeom>
          </p:spPr>
        </p:pic>
        <p:pic>
          <p:nvPicPr>
            <p:cNvPr id="28" name="Picture 27"/>
            <p:cNvPicPr>
              <a:picLocks noChangeAspect="1"/>
            </p:cNvPicPr>
            <p:nvPr/>
          </p:nvPicPr>
          <p:blipFill rotWithShape="1">
            <a:blip r:embed="rId3"/>
            <a:srcRect r="208"/>
            <a:stretch/>
          </p:blipFill>
          <p:spPr>
            <a:xfrm>
              <a:off x="2545492" y="59453"/>
              <a:ext cx="6738552" cy="3452492"/>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76" y="1616386"/>
            <a:ext cx="992188" cy="362435"/>
          </a:xfrm>
          <a:prstGeom prst="rect">
            <a:avLst/>
          </a:prstGeom>
        </p:spPr>
      </p:pic>
      <p:grpSp>
        <p:nvGrpSpPr>
          <p:cNvPr id="9" name="Group 8"/>
          <p:cNvGrpSpPr/>
          <p:nvPr/>
        </p:nvGrpSpPr>
        <p:grpSpPr>
          <a:xfrm>
            <a:off x="6155705" y="1948817"/>
            <a:ext cx="1620736" cy="906163"/>
            <a:chOff x="936054" y="2471391"/>
            <a:chExt cx="1620736" cy="906163"/>
          </a:xfrm>
        </p:grpSpPr>
        <p:sp>
          <p:nvSpPr>
            <p:cNvPr id="7" name="Rectangle 6"/>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8" name="TextBox 7"/>
            <p:cNvSpPr txBox="1"/>
            <p:nvPr/>
          </p:nvSpPr>
          <p:spPr>
            <a:xfrm>
              <a:off x="1141414" y="2471391"/>
              <a:ext cx="1356069" cy="400110"/>
            </a:xfrm>
            <a:prstGeom prst="rect">
              <a:avLst/>
            </a:prstGeom>
            <a:noFill/>
          </p:spPr>
          <p:txBody>
            <a:bodyPr wrap="square" rtlCol="1">
              <a:spAutoFit/>
            </a:bodyPr>
            <a:lstStyle/>
            <a:p>
              <a:r>
                <a:rPr lang="en-US" sz="2000" b="1" dirty="0">
                  <a:solidFill>
                    <a:schemeClr val="bg1"/>
                  </a:solidFill>
                </a:rPr>
                <a:t>Controller</a:t>
              </a:r>
              <a:endParaRPr lang="he-IL" sz="20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735" y="2840543"/>
              <a:ext cx="721641" cy="441404"/>
            </a:xfrm>
            <a:prstGeom prst="rect">
              <a:avLst/>
            </a:prstGeom>
          </p:spPr>
        </p:pic>
      </p:grpSp>
      <p:grpSp>
        <p:nvGrpSpPr>
          <p:cNvPr id="10" name="Group 9"/>
          <p:cNvGrpSpPr/>
          <p:nvPr/>
        </p:nvGrpSpPr>
        <p:grpSpPr>
          <a:xfrm>
            <a:off x="3402187" y="1095631"/>
            <a:ext cx="1620736" cy="906163"/>
            <a:chOff x="569396" y="2496204"/>
            <a:chExt cx="1620736" cy="906163"/>
          </a:xfrm>
        </p:grpSpPr>
        <p:sp>
          <p:nvSpPr>
            <p:cNvPr id="32" name="Rectangle 31"/>
            <p:cNvSpPr/>
            <p:nvPr/>
          </p:nvSpPr>
          <p:spPr>
            <a:xfrm>
              <a:off x="569396" y="2496204"/>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3" name="TextBox 32"/>
            <p:cNvSpPr txBox="1"/>
            <p:nvPr/>
          </p:nvSpPr>
          <p:spPr>
            <a:xfrm>
              <a:off x="719303" y="2507405"/>
              <a:ext cx="1356069" cy="400110"/>
            </a:xfrm>
            <a:prstGeom prst="rect">
              <a:avLst/>
            </a:prstGeom>
            <a:noFill/>
          </p:spPr>
          <p:txBody>
            <a:bodyPr wrap="square" rtlCol="1">
              <a:spAutoFit/>
            </a:bodyPr>
            <a:lstStyle/>
            <a:p>
              <a:r>
                <a:rPr lang="en-US" sz="2000" b="1" dirty="0">
                  <a:solidFill>
                    <a:schemeClr val="bg1"/>
                  </a:solidFill>
                </a:rPr>
                <a:t>DB</a:t>
              </a:r>
              <a:r>
                <a:rPr lang="en-US" sz="2000" dirty="0">
                  <a:solidFill>
                    <a:schemeClr val="bg1"/>
                  </a:solidFill>
                </a:rPr>
                <a:t> </a:t>
              </a:r>
              <a:r>
                <a:rPr lang="en-US" sz="2000" b="1" dirty="0" smtClean="0">
                  <a:solidFill>
                    <a:schemeClr val="bg1"/>
                  </a:solidFill>
                </a:rPr>
                <a:t>Module</a:t>
              </a:r>
              <a:endParaRPr lang="en-US" sz="2000" b="1" dirty="0">
                <a:solidFill>
                  <a:schemeClr val="bg1"/>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842" y="2891799"/>
              <a:ext cx="721641" cy="441404"/>
            </a:xfrm>
            <a:prstGeom prst="rect">
              <a:avLst/>
            </a:prstGeom>
          </p:spPr>
        </p:pic>
      </p:grpSp>
      <p:grpSp>
        <p:nvGrpSpPr>
          <p:cNvPr id="12" name="Group 11"/>
          <p:cNvGrpSpPr/>
          <p:nvPr/>
        </p:nvGrpSpPr>
        <p:grpSpPr>
          <a:xfrm>
            <a:off x="3402187" y="2457142"/>
            <a:ext cx="2003798" cy="945440"/>
            <a:chOff x="630188" y="2501398"/>
            <a:chExt cx="2003798" cy="945440"/>
          </a:xfrm>
        </p:grpSpPr>
        <p:grpSp>
          <p:nvGrpSpPr>
            <p:cNvPr id="35" name="Group 34"/>
            <p:cNvGrpSpPr/>
            <p:nvPr/>
          </p:nvGrpSpPr>
          <p:grpSpPr>
            <a:xfrm>
              <a:off x="630188" y="2501398"/>
              <a:ext cx="2003798" cy="945440"/>
              <a:chOff x="857788" y="2432114"/>
              <a:chExt cx="2003798" cy="945440"/>
            </a:xfrm>
          </p:grpSpPr>
          <p:sp>
            <p:nvSpPr>
              <p:cNvPr id="36" name="Rectangle 35"/>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7" name="TextBox 36"/>
              <p:cNvSpPr txBox="1"/>
              <p:nvPr/>
            </p:nvSpPr>
            <p:spPr>
              <a:xfrm>
                <a:off x="857788" y="2432114"/>
                <a:ext cx="2003798" cy="338554"/>
              </a:xfrm>
              <a:prstGeom prst="rect">
                <a:avLst/>
              </a:prstGeom>
              <a:noFill/>
            </p:spPr>
            <p:txBody>
              <a:bodyPr wrap="square" rtlCol="1">
                <a:spAutoFit/>
              </a:bodyPr>
              <a:lstStyle/>
              <a:p>
                <a:r>
                  <a:rPr lang="en-US" sz="1600" b="1" dirty="0">
                    <a:solidFill>
                      <a:schemeClr val="bg1"/>
                    </a:solidFill>
                  </a:rPr>
                  <a:t>Pre-Search</a:t>
                </a:r>
                <a:r>
                  <a:rPr lang="en-US" sz="1600" dirty="0">
                    <a:solidFill>
                      <a:schemeClr val="bg1"/>
                    </a:solidFill>
                  </a:rPr>
                  <a:t> </a:t>
                </a:r>
                <a:r>
                  <a:rPr lang="en-US" sz="1600" b="1" dirty="0" smtClean="0">
                    <a:solidFill>
                      <a:schemeClr val="bg1"/>
                    </a:solidFill>
                  </a:rPr>
                  <a:t>Module</a:t>
                </a:r>
                <a:endParaRPr lang="en-US" sz="1600" b="1" dirty="0">
                  <a:solidFill>
                    <a:schemeClr val="bg1"/>
                  </a:solidFill>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211" y="2899236"/>
              <a:ext cx="455835" cy="455835"/>
            </a:xfrm>
            <a:prstGeom prst="rect">
              <a:avLst/>
            </a:prstGeom>
          </p:spPr>
        </p:pic>
      </p:grpSp>
      <p:sp>
        <p:nvSpPr>
          <p:cNvPr id="30" name="Title 1">
            <a:extLst>
              <a:ext uri="{FF2B5EF4-FFF2-40B4-BE49-F238E27FC236}">
                <a16:creationId xmlns:a16="http://schemas.microsoft.com/office/drawing/2014/main" xmlns="" id="{C9292113-E609-4664-A060-898C16D87FBB}"/>
              </a:ext>
            </a:extLst>
          </p:cNvPr>
          <p:cNvSpPr txBox="1">
            <a:spLocks/>
          </p:cNvSpPr>
          <p:nvPr/>
        </p:nvSpPr>
        <p:spPr>
          <a:xfrm>
            <a:off x="844852" y="-130086"/>
            <a:ext cx="9905998" cy="11599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he-IL" sz="5400" b="1" u="sng" dirty="0" smtClean="0">
                <a:latin typeface="Arial" panose="020B0604020202020204" pitchFamily="34" charset="0"/>
                <a:cs typeface="Arial" panose="020B0604020202020204" pitchFamily="34" charset="0"/>
              </a:rPr>
              <a:t>מימוש</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1667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1593</TotalTime>
  <Words>402</Words>
  <Application>Microsoft Office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Tw Cen MT</vt:lpstr>
      <vt:lpstr>Circuit</vt:lpstr>
      <vt:lpstr>PowerPoint Presentation</vt:lpstr>
      <vt:lpstr>מטרת הפרויקט</vt:lpstr>
      <vt:lpstr>Bitcoin מטבע ה</vt:lpstr>
      <vt:lpstr>PowerPoint Presentation</vt:lpstr>
      <vt:lpstr>פיצולים ברשת ה- Bitcoin</vt:lpstr>
      <vt:lpstr>HARD fork</vt:lpstr>
      <vt:lpstr>תיאור הבעיה</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Biran, Emri</dc:creator>
  <cp:lastModifiedBy>emri biran</cp:lastModifiedBy>
  <cp:revision>55</cp:revision>
  <dcterms:created xsi:type="dcterms:W3CDTF">2019-01-06T08:30:50Z</dcterms:created>
  <dcterms:modified xsi:type="dcterms:W3CDTF">2019-06-12T07:32:48Z</dcterms:modified>
</cp:coreProperties>
</file>